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89" r:id="rId5"/>
    <p:sldId id="288" r:id="rId6"/>
    <p:sldId id="263" r:id="rId7"/>
    <p:sldId id="264" r:id="rId8"/>
    <p:sldId id="265" r:id="rId9"/>
    <p:sldId id="286" r:id="rId10"/>
    <p:sldId id="266" r:id="rId11"/>
    <p:sldId id="285" r:id="rId12"/>
    <p:sldId id="287" r:id="rId13"/>
    <p:sldId id="283" r:id="rId14"/>
    <p:sldId id="284" r:id="rId15"/>
    <p:sldId id="257" r:id="rId16"/>
    <p:sldId id="258" r:id="rId17"/>
    <p:sldId id="259" r:id="rId18"/>
    <p:sldId id="260" r:id="rId19"/>
    <p:sldId id="290" r:id="rId20"/>
    <p:sldId id="270" r:id="rId21"/>
    <p:sldId id="269" r:id="rId22"/>
    <p:sldId id="271" r:id="rId23"/>
    <p:sldId id="272" r:id="rId24"/>
    <p:sldId id="273" r:id="rId25"/>
    <p:sldId id="274" r:id="rId26"/>
    <p:sldId id="281" r:id="rId27"/>
    <p:sldId id="275" r:id="rId28"/>
    <p:sldId id="276" r:id="rId29"/>
    <p:sldId id="277" r:id="rId30"/>
    <p:sldId id="278" r:id="rId31"/>
    <p:sldId id="279" r:id="rId32"/>
    <p:sldId id="280" r:id="rId33"/>
    <p:sldId id="262" r:id="rId34"/>
    <p:sldId id="261"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9" d="100"/>
          <a:sy n="179" d="100"/>
        </p:scale>
        <p:origin x="-15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Rowing boat project</a:t>
            </a:r>
            <a:endParaRPr lang="en-GB" dirty="0"/>
          </a:p>
        </p:txBody>
      </p:sp>
      <p:sp>
        <p:nvSpPr>
          <p:cNvPr id="3" name="Subtitle 2"/>
          <p:cNvSpPr>
            <a:spLocks noGrp="1"/>
          </p:cNvSpPr>
          <p:nvPr>
            <p:ph type="subTitle" idx="1"/>
          </p:nvPr>
        </p:nvSpPr>
        <p:spPr/>
        <p:txBody>
          <a:bodyPr/>
          <a:lstStyle/>
          <a:p>
            <a:r>
              <a:rPr lang="en-GB" dirty="0" smtClean="0"/>
              <a:t>A 15 foot recreational rowing boat for use by a single rower or a single rower plus a passenger</a:t>
            </a:r>
            <a:endParaRPr lang="en-GB" dirty="0"/>
          </a:p>
        </p:txBody>
      </p:sp>
    </p:spTree>
    <p:extLst>
      <p:ext uri="{BB962C8B-B14F-4D97-AF65-F5344CB8AC3E}">
        <p14:creationId xmlns:p14="http://schemas.microsoft.com/office/powerpoint/2010/main" val="27352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_per\Desktop\16-05-14 central assembly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8600"/>
            <a:ext cx="8785413"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399" y="5715000"/>
            <a:ext cx="8785413" cy="923330"/>
          </a:xfrm>
          <a:prstGeom prst="rect">
            <a:avLst/>
          </a:prstGeom>
          <a:noFill/>
        </p:spPr>
        <p:txBody>
          <a:bodyPr wrap="square" rtlCol="0">
            <a:spAutoFit/>
          </a:bodyPr>
          <a:lstStyle/>
          <a:p>
            <a:r>
              <a:rPr lang="en-GB" dirty="0"/>
              <a:t>A purpose made frame was constructed to support the boat during assembly, this was </a:t>
            </a:r>
            <a:r>
              <a:rPr lang="en-GB" dirty="0" smtClean="0"/>
              <a:t>a waste of time </a:t>
            </a:r>
            <a:r>
              <a:rPr lang="en-GB" dirty="0"/>
              <a:t>since it was found that assembly </a:t>
            </a:r>
            <a:r>
              <a:rPr lang="en-GB" dirty="0" smtClean="0"/>
              <a:t>was easier just using a temporary flat work bench assembled from scrap pieces of chipboard. No ‘building jig’ was necessary.</a:t>
            </a:r>
            <a:endParaRPr lang="en-GB" dirty="0"/>
          </a:p>
        </p:txBody>
      </p:sp>
    </p:spTree>
    <p:extLst>
      <p:ext uri="{BB962C8B-B14F-4D97-AF65-F5344CB8AC3E}">
        <p14:creationId xmlns:p14="http://schemas.microsoft.com/office/powerpoint/2010/main" val="420768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j_per\Desktop\New folder\17-04-2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9932"/>
            <a:ext cx="8763518" cy="49354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5334000"/>
            <a:ext cx="8458200" cy="1477328"/>
          </a:xfrm>
          <a:prstGeom prst="rect">
            <a:avLst/>
          </a:prstGeom>
          <a:noFill/>
        </p:spPr>
        <p:txBody>
          <a:bodyPr wrap="square" rtlCol="0">
            <a:spAutoFit/>
          </a:bodyPr>
          <a:lstStyle/>
          <a:p>
            <a:r>
              <a:rPr lang="en-GB" sz="2400" dirty="0" smtClean="0"/>
              <a:t>Showing a loop of cord to support boat at any roll angle during construction – this worked well. Bow rested on a trestle, or two cord loops could have been used.</a:t>
            </a:r>
          </a:p>
          <a:p>
            <a:r>
              <a:rPr lang="en-GB" dirty="0" smtClean="0"/>
              <a:t>(garage is now tidier than it was then!)</a:t>
            </a:r>
            <a:endParaRPr lang="en-GB" dirty="0"/>
          </a:p>
        </p:txBody>
      </p:sp>
    </p:spTree>
    <p:extLst>
      <p:ext uri="{BB962C8B-B14F-4D97-AF65-F5344CB8AC3E}">
        <p14:creationId xmlns:p14="http://schemas.microsoft.com/office/powerpoint/2010/main" val="1765196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j_per\Desktop\New folder\15-12-2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6248400" cy="5092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5334000"/>
            <a:ext cx="6705600" cy="1384995"/>
          </a:xfrm>
          <a:prstGeom prst="rect">
            <a:avLst/>
          </a:prstGeom>
          <a:noFill/>
        </p:spPr>
        <p:txBody>
          <a:bodyPr wrap="square" rtlCol="0">
            <a:spAutoFit/>
          </a:bodyPr>
          <a:lstStyle/>
          <a:p>
            <a:r>
              <a:rPr lang="en-GB" sz="2800" dirty="0" smtClean="0"/>
              <a:t>Frame for sliding seat – some of this timber is actually hollowed out to save a bit of weight </a:t>
            </a:r>
            <a:endParaRPr lang="en-GB" sz="2800" dirty="0"/>
          </a:p>
        </p:txBody>
      </p:sp>
    </p:spTree>
    <p:extLst>
      <p:ext uri="{BB962C8B-B14F-4D97-AF65-F5344CB8AC3E}">
        <p14:creationId xmlns:p14="http://schemas.microsoft.com/office/powerpoint/2010/main" val="2777217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_per\Desktop\New folder\DSC03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379" y="152400"/>
            <a:ext cx="5420221" cy="66880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52400"/>
            <a:ext cx="2819400" cy="4893647"/>
          </a:xfrm>
          <a:prstGeom prst="rect">
            <a:avLst/>
          </a:prstGeom>
          <a:noFill/>
        </p:spPr>
        <p:txBody>
          <a:bodyPr wrap="square" rtlCol="0">
            <a:spAutoFit/>
          </a:bodyPr>
          <a:lstStyle/>
          <a:p>
            <a:r>
              <a:rPr lang="en-GB" sz="2400" dirty="0" smtClean="0"/>
              <a:t>Hull panels all stitched together</a:t>
            </a:r>
          </a:p>
          <a:p>
            <a:endParaRPr lang="en-GB" sz="2400" dirty="0"/>
          </a:p>
          <a:p>
            <a:r>
              <a:rPr lang="en-GB" sz="2000" dirty="0" smtClean="0"/>
              <a:t>Now ready for seams to be completed with strips of 45/45 degree glass on the inside then an all over sheathing of light glass cloth applied to the hull exterior.</a:t>
            </a:r>
          </a:p>
          <a:p>
            <a:endParaRPr lang="en-GB" sz="2000" dirty="0"/>
          </a:p>
          <a:p>
            <a:r>
              <a:rPr lang="en-GB" sz="2000" dirty="0" smtClean="0"/>
              <a:t>The plywood stitching is with copper wire extracted from a scrap transformer. </a:t>
            </a:r>
            <a:endParaRPr lang="en-GB" sz="2400" dirty="0"/>
          </a:p>
        </p:txBody>
      </p:sp>
    </p:spTree>
    <p:extLst>
      <p:ext uri="{BB962C8B-B14F-4D97-AF65-F5344CB8AC3E}">
        <p14:creationId xmlns:p14="http://schemas.microsoft.com/office/powerpoint/2010/main" val="1715914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_per\Desktop\New folder\17-03-22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87" y="381000"/>
            <a:ext cx="8118139"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5410200"/>
            <a:ext cx="8099426" cy="1015663"/>
          </a:xfrm>
          <a:prstGeom prst="rect">
            <a:avLst/>
          </a:prstGeom>
          <a:noFill/>
        </p:spPr>
        <p:txBody>
          <a:bodyPr wrap="square" rtlCol="0">
            <a:spAutoFit/>
          </a:bodyPr>
          <a:lstStyle/>
          <a:p>
            <a:r>
              <a:rPr lang="en-GB" sz="2000" dirty="0" smtClean="0"/>
              <a:t>Receptacle for wheel axle (blueish </a:t>
            </a:r>
            <a:r>
              <a:rPr lang="en-GB" sz="2000" dirty="0" err="1" smtClean="0"/>
              <a:t>color</a:t>
            </a:r>
            <a:r>
              <a:rPr lang="en-GB" sz="2000" dirty="0" smtClean="0"/>
              <a:t> tube)</a:t>
            </a:r>
          </a:p>
          <a:p>
            <a:r>
              <a:rPr lang="en-GB" sz="2000" dirty="0" smtClean="0"/>
              <a:t>Also showing aluminium rail for sliding seat and temporary hull bracing</a:t>
            </a:r>
          </a:p>
          <a:p>
            <a:r>
              <a:rPr lang="en-GB" sz="2000" dirty="0" smtClean="0"/>
              <a:t>(the blue </a:t>
            </a:r>
            <a:r>
              <a:rPr lang="en-GB" sz="2000" dirty="0" err="1" smtClean="0"/>
              <a:t>color</a:t>
            </a:r>
            <a:r>
              <a:rPr lang="en-GB" sz="2000" dirty="0" smtClean="0"/>
              <a:t> is an epoxy filler supplied by Reactive Resins Ltd., Cornwall)</a:t>
            </a:r>
            <a:endParaRPr lang="en-GB" sz="2000" dirty="0"/>
          </a:p>
        </p:txBody>
      </p:sp>
    </p:spTree>
    <p:extLst>
      <p:ext uri="{BB962C8B-B14F-4D97-AF65-F5344CB8AC3E}">
        <p14:creationId xmlns:p14="http://schemas.microsoft.com/office/powerpoint/2010/main" val="1072282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JOHN\boats\row boat\15-02-25 rowboat Images from SW\Outrigger FEA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 y="5316"/>
            <a:ext cx="913291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5410200"/>
            <a:ext cx="8991600" cy="1477328"/>
          </a:xfrm>
          <a:prstGeom prst="rect">
            <a:avLst/>
          </a:prstGeom>
          <a:noFill/>
        </p:spPr>
        <p:txBody>
          <a:bodyPr wrap="square" rtlCol="0">
            <a:spAutoFit/>
          </a:bodyPr>
          <a:lstStyle/>
          <a:p>
            <a:r>
              <a:rPr lang="en-GB" dirty="0" smtClean="0"/>
              <a:t>Above shows </a:t>
            </a:r>
            <a:r>
              <a:rPr lang="en-GB" dirty="0"/>
              <a:t>f</a:t>
            </a:r>
            <a:r>
              <a:rPr lang="en-GB" dirty="0" smtClean="0"/>
              <a:t>inite </a:t>
            </a:r>
            <a:r>
              <a:rPr lang="en-GB" dirty="0" smtClean="0"/>
              <a:t>element analysis for the folding outrigger arm</a:t>
            </a:r>
          </a:p>
          <a:p>
            <a:r>
              <a:rPr lang="en-GB" dirty="0" smtClean="0"/>
              <a:t>The arm is loaded in torsion by horizontal force applied to the rowlock</a:t>
            </a:r>
          </a:p>
          <a:p>
            <a:r>
              <a:rPr lang="en-GB" dirty="0" smtClean="0"/>
              <a:t>It was found that the highest stress was due to bending moment in the rowlock pin, the aluminium fabrication had strength in reserve. Hence the arm was lightened by machining to reduce the wall thickness but full wall thickness was retained in proximity to welds.</a:t>
            </a:r>
            <a:endParaRPr lang="en-GB" dirty="0"/>
          </a:p>
        </p:txBody>
      </p:sp>
      <p:sp>
        <p:nvSpPr>
          <p:cNvPr id="3" name="TextBox 2"/>
          <p:cNvSpPr txBox="1"/>
          <p:nvPr/>
        </p:nvSpPr>
        <p:spPr>
          <a:xfrm>
            <a:off x="3886200" y="3581400"/>
            <a:ext cx="4419600" cy="1477328"/>
          </a:xfrm>
          <a:prstGeom prst="rect">
            <a:avLst/>
          </a:prstGeom>
          <a:noFill/>
        </p:spPr>
        <p:txBody>
          <a:bodyPr wrap="square" rtlCol="0">
            <a:spAutoFit/>
          </a:bodyPr>
          <a:lstStyle/>
          <a:p>
            <a:r>
              <a:rPr lang="en-GB" dirty="0" smtClean="0"/>
              <a:t>The quick folding outriggers are a useful feature of the design. </a:t>
            </a:r>
            <a:r>
              <a:rPr lang="en-GB" dirty="0" smtClean="0"/>
              <a:t>The oars stay in the rowlocks when the outriggers are folded </a:t>
            </a:r>
            <a:r>
              <a:rPr lang="en-GB" dirty="0" smtClean="0"/>
              <a:t>in and the folded in outriggers and oars do not obstruct the interior of the boat.</a:t>
            </a:r>
            <a:endParaRPr lang="en-GB" dirty="0"/>
          </a:p>
        </p:txBody>
      </p:sp>
    </p:spTree>
    <p:extLst>
      <p:ext uri="{BB962C8B-B14F-4D97-AF65-F5344CB8AC3E}">
        <p14:creationId xmlns:p14="http://schemas.microsoft.com/office/powerpoint/2010/main" val="2429827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y Documents\JOHN\boats\row boat\15-02-25 rowboat Images from SW\Outrigger boat FEA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6"/>
            <a:ext cx="9176527" cy="52443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5334000"/>
            <a:ext cx="8991600" cy="1200329"/>
          </a:xfrm>
          <a:prstGeom prst="rect">
            <a:avLst/>
          </a:prstGeom>
          <a:noFill/>
        </p:spPr>
        <p:txBody>
          <a:bodyPr wrap="square" rtlCol="0">
            <a:spAutoFit/>
          </a:bodyPr>
          <a:lstStyle/>
          <a:p>
            <a:r>
              <a:rPr lang="en-GB" dirty="0" smtClean="0"/>
              <a:t>A </a:t>
            </a:r>
            <a:r>
              <a:rPr lang="en-GB" dirty="0" smtClean="0"/>
              <a:t>check was made that lifting the boat by the outboard end of the rowlock outriggers would not cause excessive stress in the outriggers. This shows that a load </a:t>
            </a:r>
            <a:r>
              <a:rPr lang="en-GB" dirty="0" smtClean="0"/>
              <a:t>well in </a:t>
            </a:r>
            <a:r>
              <a:rPr lang="en-GB" dirty="0" smtClean="0"/>
              <a:t>excess of half the weight of </a:t>
            </a:r>
            <a:r>
              <a:rPr lang="en-GB" dirty="0" smtClean="0"/>
              <a:t>the </a:t>
            </a:r>
            <a:r>
              <a:rPr lang="en-GB" dirty="0" smtClean="0"/>
              <a:t>boat </a:t>
            </a:r>
            <a:r>
              <a:rPr lang="en-GB" dirty="0" smtClean="0"/>
              <a:t>applied </a:t>
            </a:r>
            <a:r>
              <a:rPr lang="en-GB" dirty="0" smtClean="0"/>
              <a:t>to the outboard end of an outrigger arm would not cause </a:t>
            </a:r>
            <a:r>
              <a:rPr lang="en-GB" dirty="0" smtClean="0"/>
              <a:t>yield of the 6082T6 alloy, but even so we prefer not to lift the boat this way.   </a:t>
            </a:r>
            <a:endParaRPr lang="en-GB" dirty="0"/>
          </a:p>
        </p:txBody>
      </p:sp>
    </p:spTree>
    <p:extLst>
      <p:ext uri="{BB962C8B-B14F-4D97-AF65-F5344CB8AC3E}">
        <p14:creationId xmlns:p14="http://schemas.microsoft.com/office/powerpoint/2010/main" val="764554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_per\Desktop\Row boat Half hull to generate offsets for Michl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696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886200"/>
            <a:ext cx="8001000" cy="2308324"/>
          </a:xfrm>
          <a:prstGeom prst="rect">
            <a:avLst/>
          </a:prstGeom>
          <a:noFill/>
        </p:spPr>
        <p:txBody>
          <a:bodyPr wrap="square" rtlCol="0">
            <a:spAutoFit/>
          </a:bodyPr>
          <a:lstStyle/>
          <a:p>
            <a:r>
              <a:rPr lang="en-GB" dirty="0" smtClean="0"/>
              <a:t>This simplified half model of the row boat hull was used to generate offsets for the </a:t>
            </a:r>
            <a:r>
              <a:rPr lang="en-GB" dirty="0" err="1" smtClean="0"/>
              <a:t>Michlet</a:t>
            </a:r>
            <a:r>
              <a:rPr lang="en-GB" dirty="0" smtClean="0"/>
              <a:t> drag prediction software</a:t>
            </a:r>
          </a:p>
          <a:p>
            <a:endParaRPr lang="en-GB" dirty="0"/>
          </a:p>
          <a:p>
            <a:r>
              <a:rPr lang="en-GB" dirty="0" smtClean="0"/>
              <a:t>The bow has been simplified with a vertical stem rather than a slightly raked stem and curved forefoot</a:t>
            </a:r>
          </a:p>
          <a:p>
            <a:endParaRPr lang="en-GB" dirty="0" smtClean="0"/>
          </a:p>
          <a:p>
            <a:r>
              <a:rPr lang="en-GB" dirty="0" smtClean="0"/>
              <a:t>The topsides have been truncated since regions that are not immersed are irrelevant to water drag </a:t>
            </a:r>
            <a:endParaRPr lang="en-GB" dirty="0"/>
          </a:p>
        </p:txBody>
      </p:sp>
    </p:spTree>
    <p:extLst>
      <p:ext uri="{BB962C8B-B14F-4D97-AF65-F5344CB8AC3E}">
        <p14:creationId xmlns:p14="http://schemas.microsoft.com/office/powerpoint/2010/main" val="198324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_per\Desktop\Rowboat Michlet drag pl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61"/>
            <a:ext cx="9166912" cy="4882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105400"/>
            <a:ext cx="8534400" cy="1107996"/>
          </a:xfrm>
          <a:prstGeom prst="rect">
            <a:avLst/>
          </a:prstGeom>
          <a:noFill/>
        </p:spPr>
        <p:txBody>
          <a:bodyPr wrap="square" rtlCol="0">
            <a:spAutoFit/>
          </a:bodyPr>
          <a:lstStyle/>
          <a:p>
            <a:r>
              <a:rPr lang="en-GB" dirty="0" smtClean="0"/>
              <a:t>Drag predictions from Michelet software.   Michelet predicts viscous drag from standard skin friction data widely used by naval architects (the ITTC line).  Wave drag is predicted using an ideal flow analysis based on Mitchells integral </a:t>
            </a:r>
          </a:p>
          <a:p>
            <a:r>
              <a:rPr lang="en-GB" sz="1200" dirty="0" smtClean="0"/>
              <a:t>see www.maths.adelaide.edu.au/yvonne.stokes/Tuck/pdfiles/laz_tuc_ictam.pdf</a:t>
            </a:r>
            <a:endParaRPr lang="en-GB" sz="1200" dirty="0"/>
          </a:p>
        </p:txBody>
      </p:sp>
    </p:spTree>
    <p:extLst>
      <p:ext uri="{BB962C8B-B14F-4D97-AF65-F5344CB8AC3E}">
        <p14:creationId xmlns:p14="http://schemas.microsoft.com/office/powerpoint/2010/main" val="2823545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j_per\Desktop\New folder\17-11-03 Drag measurements on rowb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626"/>
            <a:ext cx="9087760" cy="6178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0" y="3886200"/>
            <a:ext cx="2819400" cy="2308324"/>
          </a:xfrm>
          <a:prstGeom prst="rect">
            <a:avLst/>
          </a:prstGeom>
          <a:noFill/>
        </p:spPr>
        <p:txBody>
          <a:bodyPr wrap="square" rtlCol="0">
            <a:spAutoFit/>
          </a:bodyPr>
          <a:lstStyle/>
          <a:p>
            <a:r>
              <a:rPr lang="en-GB" sz="1600" dirty="0" smtClean="0"/>
              <a:t>The measured drag is considerably higher than the predicted drag and it fluctuated widely even at steady speed.  The reason(s) is not clear, it may be that the towrope was too short so that prop wash from the tow boat influenced the results  </a:t>
            </a:r>
            <a:endParaRPr lang="en-GB" sz="1600" dirty="0"/>
          </a:p>
        </p:txBody>
      </p:sp>
    </p:spTree>
    <p:extLst>
      <p:ext uri="{BB962C8B-B14F-4D97-AF65-F5344CB8AC3E}">
        <p14:creationId xmlns:p14="http://schemas.microsoft.com/office/powerpoint/2010/main" val="538715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_per\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33054"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029200"/>
            <a:ext cx="8153400" cy="1200329"/>
          </a:xfrm>
          <a:prstGeom prst="rect">
            <a:avLst/>
          </a:prstGeom>
          <a:noFill/>
        </p:spPr>
        <p:txBody>
          <a:bodyPr wrap="square" rtlCol="0">
            <a:spAutoFit/>
          </a:bodyPr>
          <a:lstStyle/>
          <a:p>
            <a:r>
              <a:rPr lang="en-GB" dirty="0" smtClean="0"/>
              <a:t>Many options were sketched using 3D design software (</a:t>
            </a:r>
            <a:r>
              <a:rPr lang="en-GB" dirty="0" err="1" smtClean="0"/>
              <a:t>Solidworks</a:t>
            </a:r>
            <a:r>
              <a:rPr lang="en-GB" dirty="0" smtClean="0"/>
              <a:t>).  I spent a lot of time viewing the boat on the screen from all angles to get the aesthetics right – at least to get them right for me, this is a subjective thing and someone else might not like the result.</a:t>
            </a:r>
            <a:endParaRPr lang="en-GB" dirty="0"/>
          </a:p>
        </p:txBody>
      </p:sp>
    </p:spTree>
    <p:extLst>
      <p:ext uri="{BB962C8B-B14F-4D97-AF65-F5344CB8AC3E}">
        <p14:creationId xmlns:p14="http://schemas.microsoft.com/office/powerpoint/2010/main" val="4291331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_per\Desktop\New folder\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0" y="4085"/>
            <a:ext cx="9142417" cy="52537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486400"/>
            <a:ext cx="7391400" cy="1015663"/>
          </a:xfrm>
          <a:prstGeom prst="rect">
            <a:avLst/>
          </a:prstGeom>
          <a:noFill/>
        </p:spPr>
        <p:txBody>
          <a:bodyPr wrap="square" rtlCol="0">
            <a:spAutoFit/>
          </a:bodyPr>
          <a:lstStyle/>
          <a:p>
            <a:r>
              <a:rPr lang="en-GB" sz="2000" dirty="0" smtClean="0"/>
              <a:t>Josephine inspects her new boat  - the clip on wheels (wheel chair wheels) have proved to be very handy so the conventional launching trolley that was made for the boat has rarely been used.</a:t>
            </a:r>
            <a:endParaRPr lang="en-GB" sz="2000" dirty="0"/>
          </a:p>
        </p:txBody>
      </p:sp>
    </p:spTree>
    <p:extLst>
      <p:ext uri="{BB962C8B-B14F-4D97-AF65-F5344CB8AC3E}">
        <p14:creationId xmlns:p14="http://schemas.microsoft.com/office/powerpoint/2010/main" val="2468326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_per\Desktop\New folde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5579"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953000"/>
            <a:ext cx="6705600" cy="1015663"/>
          </a:xfrm>
          <a:prstGeom prst="rect">
            <a:avLst/>
          </a:prstGeom>
          <a:noFill/>
        </p:spPr>
        <p:txBody>
          <a:bodyPr wrap="square" rtlCol="0">
            <a:spAutoFit/>
          </a:bodyPr>
          <a:lstStyle/>
          <a:p>
            <a:r>
              <a:rPr lang="en-GB" sz="2000" dirty="0" smtClean="0"/>
              <a:t>First launch - (Mountbatten our nearest slipway to home)</a:t>
            </a:r>
          </a:p>
          <a:p>
            <a:r>
              <a:rPr lang="en-GB" sz="2000" dirty="0" smtClean="0"/>
              <a:t>The rudder blade proved to be too small and a larger one had to be made, otherwise the boat worked well from the start</a:t>
            </a:r>
            <a:endParaRPr lang="en-GB" sz="2000" dirty="0"/>
          </a:p>
        </p:txBody>
      </p:sp>
      <p:sp>
        <p:nvSpPr>
          <p:cNvPr id="3" name="TextBox 2"/>
          <p:cNvSpPr txBox="1"/>
          <p:nvPr/>
        </p:nvSpPr>
        <p:spPr>
          <a:xfrm>
            <a:off x="643488" y="5968662"/>
            <a:ext cx="7848600" cy="646331"/>
          </a:xfrm>
          <a:prstGeom prst="rect">
            <a:avLst/>
          </a:prstGeom>
          <a:noFill/>
        </p:spPr>
        <p:txBody>
          <a:bodyPr wrap="square" rtlCol="0">
            <a:spAutoFit/>
          </a:bodyPr>
          <a:lstStyle/>
          <a:p>
            <a:r>
              <a:rPr lang="en-GB" dirty="0" smtClean="0"/>
              <a:t>This shows the outriggers in the forward position to row with a passenger, the outriggers can be moved aft to row without a passenger</a:t>
            </a:r>
            <a:endParaRPr lang="en-GB" dirty="0"/>
          </a:p>
        </p:txBody>
      </p:sp>
    </p:spTree>
    <p:extLst>
      <p:ext uri="{BB962C8B-B14F-4D97-AF65-F5344CB8AC3E}">
        <p14:creationId xmlns:p14="http://schemas.microsoft.com/office/powerpoint/2010/main" val="2571123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_per\Desktop\New folder\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47" y="1600200"/>
            <a:ext cx="6745753"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28600"/>
            <a:ext cx="8534400" cy="1261884"/>
          </a:xfrm>
          <a:prstGeom prst="rect">
            <a:avLst/>
          </a:prstGeom>
          <a:noFill/>
        </p:spPr>
        <p:txBody>
          <a:bodyPr wrap="square" rtlCol="0">
            <a:spAutoFit/>
          </a:bodyPr>
          <a:lstStyle/>
          <a:p>
            <a:r>
              <a:rPr lang="en-GB" sz="2800" dirty="0" smtClean="0"/>
              <a:t>The HBBR Thames Row – </a:t>
            </a:r>
            <a:r>
              <a:rPr lang="en-GB" sz="2800" dirty="0" err="1" smtClean="0"/>
              <a:t>Lechlade</a:t>
            </a:r>
            <a:r>
              <a:rPr lang="en-GB" sz="2800" dirty="0" smtClean="0"/>
              <a:t> to Beale Park (near </a:t>
            </a:r>
            <a:r>
              <a:rPr lang="en-GB" sz="2800" dirty="0" err="1" smtClean="0"/>
              <a:t>Pangbourne</a:t>
            </a:r>
            <a:r>
              <a:rPr lang="en-GB" sz="2800" dirty="0" smtClean="0"/>
              <a:t>) </a:t>
            </a:r>
            <a:r>
              <a:rPr lang="en-GB" sz="2000" dirty="0" smtClean="0"/>
              <a:t>– an event primarily for home built boats, although no one minded that a few of the fleet were not home built.</a:t>
            </a:r>
            <a:endParaRPr lang="en-GB" sz="2000" dirty="0"/>
          </a:p>
        </p:txBody>
      </p:sp>
    </p:spTree>
    <p:extLst>
      <p:ext uri="{BB962C8B-B14F-4D97-AF65-F5344CB8AC3E}">
        <p14:creationId xmlns:p14="http://schemas.microsoft.com/office/powerpoint/2010/main" val="2680293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_per\Desktop\New folder\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4" y="228600"/>
            <a:ext cx="8935128"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5334000"/>
            <a:ext cx="7010400" cy="1200329"/>
          </a:xfrm>
          <a:prstGeom prst="rect">
            <a:avLst/>
          </a:prstGeom>
          <a:noFill/>
        </p:spPr>
        <p:txBody>
          <a:bodyPr wrap="square" rtlCol="0">
            <a:spAutoFit/>
          </a:bodyPr>
          <a:lstStyle/>
          <a:p>
            <a:r>
              <a:rPr lang="en-GB" sz="3200" dirty="0" smtClean="0"/>
              <a:t>Lock side </a:t>
            </a:r>
            <a:r>
              <a:rPr lang="en-GB" sz="3200" dirty="0" smtClean="0"/>
              <a:t>camping – </a:t>
            </a:r>
            <a:r>
              <a:rPr lang="en-GB" sz="2000" dirty="0" smtClean="0"/>
              <a:t>we brought the quick to set up green pop-up tent (right, behind tree) and the plastic boxes</a:t>
            </a:r>
            <a:r>
              <a:rPr lang="en-GB" sz="2000" dirty="0" smtClean="0"/>
              <a:t> specially for use with this row boat, all stows neatly on board.</a:t>
            </a:r>
            <a:endParaRPr lang="en-GB" sz="2000" dirty="0"/>
          </a:p>
        </p:txBody>
      </p:sp>
    </p:spTree>
    <p:extLst>
      <p:ext uri="{BB962C8B-B14F-4D97-AF65-F5344CB8AC3E}">
        <p14:creationId xmlns:p14="http://schemas.microsoft.com/office/powerpoint/2010/main" val="1636825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_per\Desktop\New folder\17-05-28 Near Swan In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62168"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257800"/>
            <a:ext cx="6705600" cy="1077218"/>
          </a:xfrm>
          <a:prstGeom prst="rect">
            <a:avLst/>
          </a:prstGeom>
          <a:noFill/>
        </p:spPr>
        <p:txBody>
          <a:bodyPr wrap="square" rtlCol="0">
            <a:spAutoFit/>
          </a:bodyPr>
          <a:lstStyle/>
          <a:p>
            <a:r>
              <a:rPr lang="en-GB" sz="3200" dirty="0" smtClean="0"/>
              <a:t>This is </a:t>
            </a:r>
            <a:r>
              <a:rPr lang="en-GB" sz="3200" dirty="0" smtClean="0"/>
              <a:t>how </a:t>
            </a:r>
            <a:r>
              <a:rPr lang="en-GB" sz="3200" dirty="0" smtClean="0"/>
              <a:t>we </a:t>
            </a:r>
            <a:r>
              <a:rPr lang="en-GB" sz="3200" dirty="0" smtClean="0"/>
              <a:t>spent most </a:t>
            </a:r>
            <a:r>
              <a:rPr lang="en-GB" sz="3200" dirty="0" smtClean="0"/>
              <a:t>evenings  (Swan Inn)</a:t>
            </a:r>
            <a:endParaRPr lang="en-GB" sz="3200" dirty="0"/>
          </a:p>
        </p:txBody>
      </p:sp>
    </p:spTree>
    <p:extLst>
      <p:ext uri="{BB962C8B-B14F-4D97-AF65-F5344CB8AC3E}">
        <p14:creationId xmlns:p14="http://schemas.microsoft.com/office/powerpoint/2010/main" val="3217945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_per\Desktop\New folder\17-05-28 Near Swan In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32861"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5334000"/>
            <a:ext cx="8534400" cy="584775"/>
          </a:xfrm>
          <a:prstGeom prst="rect">
            <a:avLst/>
          </a:prstGeom>
          <a:noFill/>
        </p:spPr>
        <p:txBody>
          <a:bodyPr wrap="square" rtlCol="0">
            <a:spAutoFit/>
          </a:bodyPr>
          <a:lstStyle/>
          <a:p>
            <a:r>
              <a:rPr lang="en-GB" sz="3200" dirty="0" smtClean="0"/>
              <a:t>Tim O’Connor’s fine pedal boat  (near Swan Inn)</a:t>
            </a:r>
            <a:endParaRPr lang="en-GB" sz="3200" dirty="0"/>
          </a:p>
        </p:txBody>
      </p:sp>
    </p:spTree>
    <p:extLst>
      <p:ext uri="{BB962C8B-B14F-4D97-AF65-F5344CB8AC3E}">
        <p14:creationId xmlns:p14="http://schemas.microsoft.com/office/powerpoint/2010/main" val="1430381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descr="C:\Users\j_per\Desktop\New folder\17-05-29 Camping at Shifford Loc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62166"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257800"/>
            <a:ext cx="6629400" cy="461665"/>
          </a:xfrm>
          <a:prstGeom prst="rect">
            <a:avLst/>
          </a:prstGeom>
          <a:noFill/>
        </p:spPr>
        <p:txBody>
          <a:bodyPr wrap="square" rtlCol="0">
            <a:spAutoFit/>
          </a:bodyPr>
          <a:lstStyle/>
          <a:p>
            <a:r>
              <a:rPr lang="en-GB" sz="2400" dirty="0" smtClean="0"/>
              <a:t>Camping at </a:t>
            </a:r>
            <a:r>
              <a:rPr lang="en-GB" sz="2400" dirty="0" err="1" smtClean="0"/>
              <a:t>Shifford</a:t>
            </a:r>
            <a:r>
              <a:rPr lang="en-GB" sz="2400" dirty="0" smtClean="0"/>
              <a:t> Lock</a:t>
            </a:r>
            <a:endParaRPr lang="en-GB" sz="2400" dirty="0"/>
          </a:p>
        </p:txBody>
      </p:sp>
    </p:spTree>
    <p:extLst>
      <p:ext uri="{BB962C8B-B14F-4D97-AF65-F5344CB8AC3E}">
        <p14:creationId xmlns:p14="http://schemas.microsoft.com/office/powerpoint/2010/main" val="1624518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_per\Desktop\New folder\17-05-31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95562"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410200"/>
            <a:ext cx="6934200" cy="523220"/>
          </a:xfrm>
          <a:prstGeom prst="rect">
            <a:avLst/>
          </a:prstGeom>
          <a:noFill/>
        </p:spPr>
        <p:txBody>
          <a:bodyPr wrap="square" rtlCol="0">
            <a:spAutoFit/>
          </a:bodyPr>
          <a:lstStyle/>
          <a:p>
            <a:r>
              <a:rPr lang="en-GB" sz="2800" dirty="0" smtClean="0"/>
              <a:t>Some of the fleet at </a:t>
            </a:r>
            <a:r>
              <a:rPr lang="en-GB" sz="2800" dirty="0" smtClean="0"/>
              <a:t>Abingdon lock</a:t>
            </a:r>
            <a:endParaRPr lang="en-GB" sz="2800" dirty="0"/>
          </a:p>
        </p:txBody>
      </p:sp>
    </p:spTree>
    <p:extLst>
      <p:ext uri="{BB962C8B-B14F-4D97-AF65-F5344CB8AC3E}">
        <p14:creationId xmlns:p14="http://schemas.microsoft.com/office/powerpoint/2010/main" val="3997462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0"/>
            <a:ext cx="8458200" cy="954107"/>
          </a:xfrm>
          <a:prstGeom prst="rect">
            <a:avLst/>
          </a:prstGeom>
          <a:noFill/>
        </p:spPr>
        <p:txBody>
          <a:bodyPr wrap="square" rtlCol="0">
            <a:spAutoFit/>
          </a:bodyPr>
          <a:lstStyle/>
          <a:p>
            <a:r>
              <a:rPr lang="en-GB" sz="3200" dirty="0" smtClean="0"/>
              <a:t>Beale Park – boat building awards – </a:t>
            </a:r>
            <a:r>
              <a:rPr lang="en-GB" sz="2400" dirty="0" smtClean="0"/>
              <a:t>there were four prizes and four boats entered so everyone was happy!</a:t>
            </a:r>
            <a:endParaRPr lang="en-GB" sz="2400" dirty="0"/>
          </a:p>
        </p:txBody>
      </p:sp>
      <p:pic>
        <p:nvPicPr>
          <p:cNvPr id="8195" name="Picture 3" descr="C:\Users\j_per\Desktop\New folder\DSC03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12" y="152400"/>
            <a:ext cx="86686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86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_per\Desktop\New folder\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30" y="86000"/>
            <a:ext cx="6440337" cy="60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52400"/>
            <a:ext cx="2514600" cy="5447645"/>
          </a:xfrm>
          <a:prstGeom prst="rect">
            <a:avLst/>
          </a:prstGeom>
          <a:noFill/>
        </p:spPr>
        <p:txBody>
          <a:bodyPr wrap="square" rtlCol="0">
            <a:spAutoFit/>
          </a:bodyPr>
          <a:lstStyle/>
          <a:p>
            <a:r>
              <a:rPr lang="en-GB" sz="2800" dirty="0" smtClean="0"/>
              <a:t>Demonstrating bicycle towing at Beale Park – easy on the level!</a:t>
            </a:r>
          </a:p>
          <a:p>
            <a:endParaRPr lang="en-GB" sz="2800" dirty="0"/>
          </a:p>
          <a:p>
            <a:r>
              <a:rPr lang="en-GB" sz="2000" dirty="0" smtClean="0"/>
              <a:t>The </a:t>
            </a:r>
            <a:r>
              <a:rPr lang="en-GB" sz="2000" dirty="0" smtClean="0"/>
              <a:t>folding bicycle can be carried on board the </a:t>
            </a:r>
            <a:r>
              <a:rPr lang="en-GB" sz="2000" dirty="0" smtClean="0"/>
              <a:t>boat. </a:t>
            </a:r>
          </a:p>
          <a:p>
            <a:endParaRPr lang="en-GB" sz="2000" dirty="0"/>
          </a:p>
          <a:p>
            <a:r>
              <a:rPr lang="en-GB" sz="2000" dirty="0" smtClean="0"/>
              <a:t>The coupling between boat and bicycle is a tiller extension joint made for racing dinghies</a:t>
            </a:r>
            <a:endParaRPr lang="en-GB" sz="2000" dirty="0"/>
          </a:p>
        </p:txBody>
      </p:sp>
    </p:spTree>
    <p:extLst>
      <p:ext uri="{BB962C8B-B14F-4D97-AF65-F5344CB8AC3E}">
        <p14:creationId xmlns:p14="http://schemas.microsoft.com/office/powerpoint/2010/main" val="3512917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_per\Desktop\Fro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4" y="228600"/>
            <a:ext cx="8852256"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876800"/>
            <a:ext cx="8077200" cy="1200329"/>
          </a:xfrm>
          <a:prstGeom prst="rect">
            <a:avLst/>
          </a:prstGeom>
          <a:noFill/>
        </p:spPr>
        <p:txBody>
          <a:bodyPr wrap="square" rtlCol="0">
            <a:spAutoFit/>
          </a:bodyPr>
          <a:lstStyle/>
          <a:p>
            <a:r>
              <a:rPr lang="en-GB" dirty="0" smtClean="0"/>
              <a:t>Modern software allows working mechanisms to be included in a 3D drawing. As an example of this the little control knob marked with an arrow is linked to the rudder and turning the knob on the screen using the computer mouse actually operates the mechanism and turns the rudder.</a:t>
            </a:r>
            <a:endParaRPr lang="en-GB" dirty="0"/>
          </a:p>
        </p:txBody>
      </p:sp>
      <p:cxnSp>
        <p:nvCxnSpPr>
          <p:cNvPr id="4" name="Straight Arrow Connector 3"/>
          <p:cNvCxnSpPr/>
          <p:nvPr/>
        </p:nvCxnSpPr>
        <p:spPr>
          <a:xfrm>
            <a:off x="4800600" y="22098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800600" y="990600"/>
            <a:ext cx="1371600" cy="1219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0" y="685800"/>
            <a:ext cx="2590800" cy="381000"/>
          </a:xfrm>
          <a:prstGeom prst="rect">
            <a:avLst/>
          </a:prstGeom>
          <a:noFill/>
        </p:spPr>
        <p:txBody>
          <a:bodyPr wrap="square" rtlCol="0">
            <a:spAutoFit/>
          </a:bodyPr>
          <a:lstStyle/>
          <a:p>
            <a:r>
              <a:rPr lang="en-GB" dirty="0" smtClean="0"/>
              <a:t>Steering control knob</a:t>
            </a:r>
            <a:endParaRPr lang="en-GB" dirty="0"/>
          </a:p>
        </p:txBody>
      </p:sp>
    </p:spTree>
    <p:extLst>
      <p:ext uri="{BB962C8B-B14F-4D97-AF65-F5344CB8AC3E}">
        <p14:creationId xmlns:p14="http://schemas.microsoft.com/office/powerpoint/2010/main" val="3503047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_per\Desktop\New folder\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399"/>
            <a:ext cx="3124200" cy="56801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867400"/>
            <a:ext cx="8686800" cy="892552"/>
          </a:xfrm>
          <a:prstGeom prst="rect">
            <a:avLst/>
          </a:prstGeom>
          <a:noFill/>
        </p:spPr>
        <p:txBody>
          <a:bodyPr wrap="square" rtlCol="0">
            <a:spAutoFit/>
          </a:bodyPr>
          <a:lstStyle/>
          <a:p>
            <a:r>
              <a:rPr lang="en-GB" sz="3200" dirty="0" smtClean="0"/>
              <a:t>At </a:t>
            </a:r>
            <a:r>
              <a:rPr lang="en-GB" sz="3200" dirty="0" smtClean="0"/>
              <a:t>a </a:t>
            </a:r>
            <a:r>
              <a:rPr lang="en-GB" sz="3200" dirty="0" smtClean="0"/>
              <a:t>local beach </a:t>
            </a:r>
            <a:r>
              <a:rPr lang="en-GB" sz="2000" dirty="0" smtClean="0"/>
              <a:t>(with the conventional launching </a:t>
            </a:r>
            <a:r>
              <a:rPr lang="en-GB" sz="2000" dirty="0" smtClean="0"/>
              <a:t>trolley which works better than the thin tyres on soft sand) Holes in bow are grab handles.</a:t>
            </a:r>
            <a:endParaRPr lang="en-GB" sz="2000" dirty="0"/>
          </a:p>
        </p:txBody>
      </p:sp>
      <p:pic>
        <p:nvPicPr>
          <p:cNvPr id="10243" name="Picture 3" descr="C:\Users\j_per\Desktop\New folder\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6968"/>
            <a:ext cx="5388490" cy="3033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800" y="3276600"/>
            <a:ext cx="4953000" cy="1384995"/>
          </a:xfrm>
          <a:prstGeom prst="rect">
            <a:avLst/>
          </a:prstGeom>
          <a:noFill/>
        </p:spPr>
        <p:txBody>
          <a:bodyPr wrap="square" rtlCol="0">
            <a:spAutoFit/>
          </a:bodyPr>
          <a:lstStyle/>
          <a:p>
            <a:r>
              <a:rPr lang="en-GB" sz="2400" dirty="0" smtClean="0"/>
              <a:t>DCA Rally – </a:t>
            </a:r>
            <a:r>
              <a:rPr lang="en-GB" sz="2400" dirty="0" err="1" smtClean="0"/>
              <a:t>Bere</a:t>
            </a:r>
            <a:r>
              <a:rPr lang="en-GB" sz="2400" dirty="0" smtClean="0"/>
              <a:t> </a:t>
            </a:r>
            <a:r>
              <a:rPr lang="en-GB" sz="2400" dirty="0" err="1" smtClean="0"/>
              <a:t>Ferrers</a:t>
            </a:r>
            <a:r>
              <a:rPr lang="en-GB" sz="2400" dirty="0" smtClean="0"/>
              <a:t> on R. Tavy</a:t>
            </a:r>
          </a:p>
          <a:p>
            <a:r>
              <a:rPr lang="en-GB" sz="2000" dirty="0" smtClean="0"/>
              <a:t>In the background is a Paradox miniature cabin boat (green) and a </a:t>
            </a:r>
            <a:r>
              <a:rPr lang="en-GB" sz="2000" dirty="0" err="1" smtClean="0"/>
              <a:t>Welsford</a:t>
            </a:r>
            <a:r>
              <a:rPr lang="en-GB" sz="2000" dirty="0" smtClean="0"/>
              <a:t> navigator dinghy (dark blue)</a:t>
            </a:r>
            <a:endParaRPr lang="en-GB" sz="2000" dirty="0"/>
          </a:p>
        </p:txBody>
      </p:sp>
    </p:spTree>
    <p:extLst>
      <p:ext uri="{BB962C8B-B14F-4D97-AF65-F5344CB8AC3E}">
        <p14:creationId xmlns:p14="http://schemas.microsoft.com/office/powerpoint/2010/main" val="1353747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_per\Desktop\New folder\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6" y="76200"/>
            <a:ext cx="8937012"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436" y="5257800"/>
            <a:ext cx="5719964" cy="954107"/>
          </a:xfrm>
          <a:prstGeom prst="rect">
            <a:avLst/>
          </a:prstGeom>
          <a:noFill/>
        </p:spPr>
        <p:txBody>
          <a:bodyPr wrap="square" rtlCol="0">
            <a:spAutoFit/>
          </a:bodyPr>
          <a:lstStyle/>
          <a:p>
            <a:r>
              <a:rPr lang="en-GB" sz="2800" dirty="0" smtClean="0"/>
              <a:t>Refreshments stop - R. Tamar near </a:t>
            </a:r>
            <a:r>
              <a:rPr lang="en-GB" sz="2800" dirty="0" err="1" smtClean="0"/>
              <a:t>Tamerton</a:t>
            </a:r>
            <a:r>
              <a:rPr lang="en-GB" sz="2800" dirty="0" smtClean="0"/>
              <a:t> </a:t>
            </a:r>
            <a:r>
              <a:rPr lang="en-GB" sz="2800" dirty="0" err="1" smtClean="0"/>
              <a:t>Follet</a:t>
            </a:r>
            <a:endParaRPr lang="en-GB" sz="2800" dirty="0"/>
          </a:p>
        </p:txBody>
      </p:sp>
    </p:spTree>
    <p:extLst>
      <p:ext uri="{BB962C8B-B14F-4D97-AF65-F5344CB8AC3E}">
        <p14:creationId xmlns:p14="http://schemas.microsoft.com/office/powerpoint/2010/main" val="2512875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_per\Desktop\New folder\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287575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j_per\Desktop\New folder\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527" y="152400"/>
            <a:ext cx="5777873"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4114800"/>
            <a:ext cx="3112127" cy="1815882"/>
          </a:xfrm>
          <a:prstGeom prst="rect">
            <a:avLst/>
          </a:prstGeom>
          <a:noFill/>
        </p:spPr>
        <p:txBody>
          <a:bodyPr wrap="square" rtlCol="0">
            <a:spAutoFit/>
          </a:bodyPr>
          <a:lstStyle/>
          <a:p>
            <a:r>
              <a:rPr lang="en-GB" sz="2800" dirty="0" smtClean="0"/>
              <a:t>DCA Rally at </a:t>
            </a:r>
            <a:r>
              <a:rPr lang="en-GB" sz="2800" dirty="0" err="1" smtClean="0"/>
              <a:t>Ruan</a:t>
            </a:r>
            <a:r>
              <a:rPr lang="en-GB" sz="2800" dirty="0" smtClean="0"/>
              <a:t> </a:t>
            </a:r>
            <a:r>
              <a:rPr lang="en-GB" sz="2800" dirty="0" err="1" smtClean="0"/>
              <a:t>Lanihorn</a:t>
            </a:r>
            <a:r>
              <a:rPr lang="en-GB" sz="2800" dirty="0" smtClean="0"/>
              <a:t> (upper extremity of the tidal </a:t>
            </a:r>
            <a:r>
              <a:rPr lang="en-GB" sz="2800" dirty="0" err="1" smtClean="0"/>
              <a:t>Fal</a:t>
            </a:r>
            <a:r>
              <a:rPr lang="en-GB" sz="2800" dirty="0" smtClean="0"/>
              <a:t>)</a:t>
            </a:r>
            <a:endParaRPr lang="en-GB" sz="2800" dirty="0"/>
          </a:p>
        </p:txBody>
      </p:sp>
      <p:sp>
        <p:nvSpPr>
          <p:cNvPr id="3" name="TextBox 2"/>
          <p:cNvSpPr txBox="1"/>
          <p:nvPr/>
        </p:nvSpPr>
        <p:spPr>
          <a:xfrm>
            <a:off x="3352800" y="4114800"/>
            <a:ext cx="5410200" cy="1384995"/>
          </a:xfrm>
          <a:prstGeom prst="rect">
            <a:avLst/>
          </a:prstGeom>
          <a:noFill/>
        </p:spPr>
        <p:txBody>
          <a:bodyPr wrap="square" rtlCol="0">
            <a:spAutoFit/>
          </a:bodyPr>
          <a:lstStyle/>
          <a:p>
            <a:r>
              <a:rPr lang="en-GB" sz="2800" dirty="0" smtClean="0"/>
              <a:t>Camping at </a:t>
            </a:r>
            <a:r>
              <a:rPr lang="en-GB" sz="2800" dirty="0" err="1" smtClean="0"/>
              <a:t>Bere</a:t>
            </a:r>
            <a:r>
              <a:rPr lang="en-GB" sz="2800" dirty="0" smtClean="0"/>
              <a:t> </a:t>
            </a:r>
            <a:r>
              <a:rPr lang="en-GB" sz="2800" dirty="0" err="1" smtClean="0"/>
              <a:t>Ferrers</a:t>
            </a:r>
            <a:r>
              <a:rPr lang="en-GB" sz="2800" dirty="0" smtClean="0"/>
              <a:t> – we had permission to camp on this small waterside green space near the pub</a:t>
            </a:r>
            <a:endParaRPr lang="en-GB" sz="2800" dirty="0"/>
          </a:p>
        </p:txBody>
      </p:sp>
    </p:spTree>
    <p:extLst>
      <p:ext uri="{BB962C8B-B14F-4D97-AF65-F5344CB8AC3E}">
        <p14:creationId xmlns:p14="http://schemas.microsoft.com/office/powerpoint/2010/main" val="967053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153400" cy="6186309"/>
          </a:xfrm>
          <a:prstGeom prst="rect">
            <a:avLst/>
          </a:prstGeom>
          <a:noFill/>
        </p:spPr>
        <p:txBody>
          <a:bodyPr wrap="square" rtlCol="0">
            <a:spAutoFit/>
          </a:bodyPr>
          <a:lstStyle/>
          <a:p>
            <a:r>
              <a:rPr lang="en-GB" b="1" dirty="0" smtClean="0"/>
              <a:t>Things that did not work out so well:</a:t>
            </a:r>
          </a:p>
          <a:p>
            <a:endParaRPr lang="en-GB" dirty="0"/>
          </a:p>
          <a:p>
            <a:r>
              <a:rPr lang="en-GB" dirty="0" smtClean="0"/>
              <a:t>Problems in the construction were all due to one or other of the following:</a:t>
            </a:r>
          </a:p>
          <a:p>
            <a:pPr marL="285750" indent="-285750">
              <a:buFont typeface="Arial" panose="020B0604020202020204" pitchFamily="34" charset="0"/>
              <a:buChar char="•"/>
            </a:pPr>
            <a:r>
              <a:rPr lang="en-GB" dirty="0" smtClean="0"/>
              <a:t>Not giving enough thought/checking at the final design stage</a:t>
            </a:r>
          </a:p>
          <a:p>
            <a:pPr marL="285750" indent="-285750">
              <a:buFont typeface="Arial" panose="020B0604020202020204" pitchFamily="34" charset="0"/>
              <a:buChar char="•"/>
            </a:pPr>
            <a:r>
              <a:rPr lang="en-GB" dirty="0"/>
              <a:t>N</a:t>
            </a:r>
            <a:r>
              <a:rPr lang="en-GB" dirty="0" smtClean="0"/>
              <a:t>ot bothering to exactly follow the 3D drawings</a:t>
            </a:r>
          </a:p>
          <a:p>
            <a:pPr marL="285750" indent="-285750">
              <a:buFont typeface="Arial" panose="020B0604020202020204" pitchFamily="34" charset="0"/>
              <a:buChar char="•"/>
            </a:pPr>
            <a:r>
              <a:rPr lang="en-GB" dirty="0" smtClean="0"/>
              <a:t>Thinking that alterations/additions to the design could be made without going back and updating the drawings</a:t>
            </a:r>
          </a:p>
          <a:p>
            <a:pPr marL="285750" indent="-285750">
              <a:buFont typeface="Arial" panose="020B0604020202020204" pitchFamily="34" charset="0"/>
              <a:buChar char="•"/>
            </a:pPr>
            <a:endParaRPr lang="en-GB" dirty="0"/>
          </a:p>
          <a:p>
            <a:r>
              <a:rPr lang="en-GB" dirty="0" smtClean="0"/>
              <a:t>The idea of towing this size of boat behind a bicycle is questionable – It could be done in flat country but would be hard work in Devon. It would certainly turn heads and </a:t>
            </a:r>
            <a:r>
              <a:rPr lang="en-GB" dirty="0" smtClean="0"/>
              <a:t>I wonder what policemen might think about it. Also larger </a:t>
            </a:r>
            <a:r>
              <a:rPr lang="en-GB" dirty="0" smtClean="0"/>
              <a:t>wheels </a:t>
            </a:r>
            <a:r>
              <a:rPr lang="en-GB" dirty="0" smtClean="0"/>
              <a:t>(or a lower axle position) might </a:t>
            </a:r>
            <a:r>
              <a:rPr lang="en-GB" dirty="0" smtClean="0"/>
              <a:t>be needed to give more ground clearance over speed bumps etc.</a:t>
            </a:r>
          </a:p>
          <a:p>
            <a:endParaRPr lang="en-GB" dirty="0"/>
          </a:p>
          <a:p>
            <a:r>
              <a:rPr lang="en-GB" dirty="0" smtClean="0"/>
              <a:t>The sliding seat construction could be simplified and made to run more quietly. (metal wheels on metal runners are a bit noisy – like a train)</a:t>
            </a:r>
          </a:p>
          <a:p>
            <a:endParaRPr lang="en-GB" dirty="0"/>
          </a:p>
          <a:p>
            <a:r>
              <a:rPr lang="en-GB" dirty="0" smtClean="0"/>
              <a:t>A purpose made frame was constructed to support the boat during assembly, this was not particularly helpful since it was found that assembly could be done just as  well on any flat work surface.</a:t>
            </a:r>
          </a:p>
          <a:p>
            <a:endParaRPr lang="en-GB" dirty="0"/>
          </a:p>
          <a:p>
            <a:endParaRPr lang="en-GB" dirty="0"/>
          </a:p>
          <a:p>
            <a:endParaRPr lang="en-GB" dirty="0"/>
          </a:p>
        </p:txBody>
      </p:sp>
    </p:spTree>
    <p:extLst>
      <p:ext uri="{BB962C8B-B14F-4D97-AF65-F5344CB8AC3E}">
        <p14:creationId xmlns:p14="http://schemas.microsoft.com/office/powerpoint/2010/main" val="1924748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6186309"/>
          </a:xfrm>
          <a:prstGeom prst="rect">
            <a:avLst/>
          </a:prstGeom>
          <a:noFill/>
        </p:spPr>
        <p:txBody>
          <a:bodyPr wrap="square" rtlCol="0">
            <a:spAutoFit/>
          </a:bodyPr>
          <a:lstStyle/>
          <a:p>
            <a:r>
              <a:rPr lang="en-GB" b="1" dirty="0" smtClean="0"/>
              <a:t>Some things that worked out well - Construction:</a:t>
            </a:r>
          </a:p>
          <a:p>
            <a:endParaRPr lang="en-GB" dirty="0"/>
          </a:p>
          <a:p>
            <a:r>
              <a:rPr lang="en-GB" dirty="0" smtClean="0"/>
              <a:t>Water jet cutting enabled an unskilled woodworker to produce a precise structure quickly.  Computer controlled routing seems unlikely to produce much better results and is probably more expensive.</a:t>
            </a:r>
            <a:endParaRPr lang="en-GB" dirty="0"/>
          </a:p>
          <a:p>
            <a:endParaRPr lang="en-GB" dirty="0" smtClean="0"/>
          </a:p>
          <a:p>
            <a:r>
              <a:rPr lang="en-GB" dirty="0" smtClean="0"/>
              <a:t>3D computer drawing allowed the fit of all parts to be checked </a:t>
            </a:r>
            <a:r>
              <a:rPr lang="en-GB" dirty="0" smtClean="0"/>
              <a:t>and accurate cutting files to be produced. It helped in evaluating the aesthetics to be able to view the boat from all angles and quickly compare alternative designs. </a:t>
            </a:r>
            <a:endParaRPr lang="en-GB" dirty="0" smtClean="0"/>
          </a:p>
          <a:p>
            <a:endParaRPr lang="en-GB" dirty="0" smtClean="0"/>
          </a:p>
          <a:p>
            <a:r>
              <a:rPr lang="en-GB" dirty="0" smtClean="0"/>
              <a:t>3mm plywood with a light glass/epoxy external sheathing is adequately strong for this type of boat. Worth buying the best quality marine plywood.</a:t>
            </a:r>
            <a:endParaRPr lang="en-GB" dirty="0"/>
          </a:p>
          <a:p>
            <a:endParaRPr lang="en-GB" dirty="0" smtClean="0"/>
          </a:p>
          <a:p>
            <a:r>
              <a:rPr lang="en-GB" dirty="0" smtClean="0"/>
              <a:t>The finger joints between panels are easy to assemble, neater than butt blocks and seem to be as strong as scarf joints. Pre-cut ‘marker holes’ enabled accurate alignment of the panel sections.</a:t>
            </a:r>
          </a:p>
          <a:p>
            <a:endParaRPr lang="en-GB" dirty="0"/>
          </a:p>
          <a:p>
            <a:r>
              <a:rPr lang="en-GB" dirty="0" smtClean="0"/>
              <a:t>Assembling the stem timber as waterjet cut laminations produced an accurate shape quickly.</a:t>
            </a:r>
          </a:p>
          <a:p>
            <a:endParaRPr lang="en-GB" dirty="0"/>
          </a:p>
          <a:p>
            <a:endParaRPr lang="en-GB" dirty="0" smtClean="0"/>
          </a:p>
          <a:p>
            <a:r>
              <a:rPr lang="en-GB" dirty="0" smtClean="0"/>
              <a:t> </a:t>
            </a:r>
            <a:endParaRPr lang="en-GB" dirty="0"/>
          </a:p>
        </p:txBody>
      </p:sp>
    </p:spTree>
    <p:extLst>
      <p:ext uri="{BB962C8B-B14F-4D97-AF65-F5344CB8AC3E}">
        <p14:creationId xmlns:p14="http://schemas.microsoft.com/office/powerpoint/2010/main" val="1989758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610600" cy="7848302"/>
          </a:xfrm>
          <a:prstGeom prst="rect">
            <a:avLst/>
          </a:prstGeom>
          <a:noFill/>
        </p:spPr>
        <p:txBody>
          <a:bodyPr wrap="square" rtlCol="0">
            <a:spAutoFit/>
          </a:bodyPr>
          <a:lstStyle/>
          <a:p>
            <a:r>
              <a:rPr lang="en-GB" b="1" dirty="0"/>
              <a:t>Some things that worked out </a:t>
            </a:r>
            <a:r>
              <a:rPr lang="en-GB" b="1" dirty="0" smtClean="0"/>
              <a:t>well – In use:</a:t>
            </a:r>
            <a:endParaRPr lang="en-GB" b="1" dirty="0"/>
          </a:p>
          <a:p>
            <a:endParaRPr lang="en-GB" dirty="0" smtClean="0"/>
          </a:p>
          <a:p>
            <a:r>
              <a:rPr lang="en-GB" dirty="0" smtClean="0"/>
              <a:t>The </a:t>
            </a:r>
            <a:r>
              <a:rPr lang="en-GB" dirty="0"/>
              <a:t>folding outriggers </a:t>
            </a:r>
            <a:r>
              <a:rPr lang="en-GB" dirty="0" smtClean="0"/>
              <a:t>work </a:t>
            </a:r>
            <a:r>
              <a:rPr lang="en-GB" dirty="0"/>
              <a:t>well – quick to fold and </a:t>
            </a:r>
            <a:r>
              <a:rPr lang="en-GB" dirty="0" smtClean="0"/>
              <a:t>unfold coming into locks or up to quaysides. No </a:t>
            </a:r>
            <a:r>
              <a:rPr lang="en-GB" dirty="0"/>
              <a:t>need to remove oars from rowlocks when folding. </a:t>
            </a:r>
            <a:r>
              <a:rPr lang="en-GB" dirty="0" smtClean="0"/>
              <a:t>Do not obstruct the interior of the boat when folded. Easy </a:t>
            </a:r>
            <a:r>
              <a:rPr lang="en-GB" dirty="0"/>
              <a:t>to take off the boat for transport/storage.</a:t>
            </a:r>
          </a:p>
          <a:p>
            <a:endParaRPr lang="en-GB" dirty="0" smtClean="0"/>
          </a:p>
          <a:p>
            <a:r>
              <a:rPr lang="en-GB" dirty="0" smtClean="0"/>
              <a:t>The clip on wheels are brilliant for moving the boat from carpark to water and are usually carried on board for beaching the boat for picnic stops.  </a:t>
            </a:r>
            <a:r>
              <a:rPr lang="en-GB" dirty="0" smtClean="0"/>
              <a:t>A </a:t>
            </a:r>
            <a:r>
              <a:rPr lang="en-GB" dirty="0" smtClean="0"/>
              <a:t>heavier duty launching trolley </a:t>
            </a:r>
            <a:r>
              <a:rPr lang="en-GB" dirty="0" smtClean="0"/>
              <a:t>was also made for the boat and does work </a:t>
            </a:r>
            <a:r>
              <a:rPr lang="en-GB" dirty="0" smtClean="0"/>
              <a:t>better than the thin wheels on soft </a:t>
            </a:r>
            <a:r>
              <a:rPr lang="en-GB" dirty="0" smtClean="0"/>
              <a:t>beach sand.</a:t>
            </a:r>
            <a:endParaRPr lang="en-GB" dirty="0" smtClean="0"/>
          </a:p>
          <a:p>
            <a:endParaRPr lang="en-GB" dirty="0"/>
          </a:p>
          <a:p>
            <a:r>
              <a:rPr lang="en-GB" dirty="0" smtClean="0"/>
              <a:t>The steering arrangement </a:t>
            </a:r>
            <a:r>
              <a:rPr lang="en-GB" dirty="0" smtClean="0"/>
              <a:t>with a lifting rudder works </a:t>
            </a:r>
            <a:r>
              <a:rPr lang="en-GB" dirty="0" smtClean="0"/>
              <a:t>well now that a larger rudder blade has been fitted. </a:t>
            </a:r>
            <a:r>
              <a:rPr lang="en-GB" dirty="0" smtClean="0"/>
              <a:t>We are considering </a:t>
            </a:r>
            <a:r>
              <a:rPr lang="en-GB" dirty="0" smtClean="0"/>
              <a:t>a ‘wing mirror’ for </a:t>
            </a:r>
            <a:r>
              <a:rPr lang="en-GB" dirty="0" smtClean="0"/>
              <a:t>the passenger (also the cox) </a:t>
            </a:r>
            <a:r>
              <a:rPr lang="en-GB" dirty="0" smtClean="0"/>
              <a:t>to see ahead.</a:t>
            </a:r>
          </a:p>
          <a:p>
            <a:endParaRPr lang="en-GB" dirty="0"/>
          </a:p>
          <a:p>
            <a:r>
              <a:rPr lang="en-GB" dirty="0" smtClean="0"/>
              <a:t>The transom stern gives a bit of extra pitch stability, allows a spacious storage compartment aft and makes the boat easy to launch in shallow water. It may however have marginally higher drag than an equivalent canoe or ‘Whitehall’ stern.</a:t>
            </a:r>
          </a:p>
          <a:p>
            <a:endParaRPr lang="en-GB" dirty="0"/>
          </a:p>
          <a:p>
            <a:r>
              <a:rPr lang="en-GB" dirty="0" smtClean="0"/>
              <a:t>The storage arrangements work well – there is space for camping equipment, clothing, provisions for a long river trip</a:t>
            </a:r>
            <a:r>
              <a:rPr lang="en-GB" dirty="0"/>
              <a:t> </a:t>
            </a:r>
            <a:r>
              <a:rPr lang="en-GB" dirty="0" smtClean="0"/>
              <a:t>– Thames? Rhine? Danube?  </a:t>
            </a:r>
          </a:p>
          <a:p>
            <a:endParaRPr lang="en-GB" dirty="0"/>
          </a:p>
          <a:p>
            <a:r>
              <a:rPr lang="en-GB" dirty="0" smtClean="0"/>
              <a:t>Carrying on car roof rack is practical with ‘runners’ between boat and roof rack together with a roller fitted to the roof rack. The ‘Runners’ do need modification </a:t>
            </a:r>
            <a:r>
              <a:rPr lang="en-GB" dirty="0" smtClean="0"/>
              <a:t>now we have a new </a:t>
            </a:r>
            <a:r>
              <a:rPr lang="en-GB" dirty="0" smtClean="0"/>
              <a:t>car. </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40342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j_per\Desktop\New folder\n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0" y="1447800"/>
            <a:ext cx="8951206" cy="99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2590800"/>
            <a:ext cx="8153400" cy="1384995"/>
          </a:xfrm>
          <a:prstGeom prst="rect">
            <a:avLst/>
          </a:prstGeom>
          <a:noFill/>
        </p:spPr>
        <p:txBody>
          <a:bodyPr wrap="square" rtlCol="0">
            <a:spAutoFit/>
          </a:bodyPr>
          <a:lstStyle/>
          <a:p>
            <a:r>
              <a:rPr lang="en-GB" sz="2800" dirty="0" smtClean="0"/>
              <a:t>Automatic ‘nesting’ of all the 3mm marine plywood  parts – 5 standard sheets – includes all plywood parts - rudder, launch trolley, seats etc. </a:t>
            </a:r>
            <a:endParaRPr lang="en-GB" sz="2800" dirty="0"/>
          </a:p>
        </p:txBody>
      </p:sp>
    </p:spTree>
    <p:extLst>
      <p:ext uri="{BB962C8B-B14F-4D97-AF65-F5344CB8AC3E}">
        <p14:creationId xmlns:p14="http://schemas.microsoft.com/office/powerpoint/2010/main" val="2129810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j_per\Desktop\New folder\Rowboat_plyw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2" y="107156"/>
            <a:ext cx="8922006" cy="5531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512" y="5715000"/>
            <a:ext cx="8993288" cy="461665"/>
          </a:xfrm>
          <a:prstGeom prst="rect">
            <a:avLst/>
          </a:prstGeom>
          <a:noFill/>
        </p:spPr>
        <p:txBody>
          <a:bodyPr wrap="square" rtlCol="0">
            <a:spAutoFit/>
          </a:bodyPr>
          <a:lstStyle/>
          <a:p>
            <a:r>
              <a:rPr lang="en-GB" sz="2400" dirty="0" smtClean="0"/>
              <a:t>All the plywood parts waterjet cut by </a:t>
            </a:r>
            <a:r>
              <a:rPr lang="en-GB" sz="2400" dirty="0" err="1" smtClean="0"/>
              <a:t>Luffman</a:t>
            </a:r>
            <a:r>
              <a:rPr lang="en-GB" sz="2400" dirty="0" smtClean="0"/>
              <a:t> Engineering, Tiverton.</a:t>
            </a:r>
            <a:endParaRPr lang="en-GB" sz="2400" dirty="0"/>
          </a:p>
        </p:txBody>
      </p:sp>
      <p:sp>
        <p:nvSpPr>
          <p:cNvPr id="3" name="TextBox 2"/>
          <p:cNvSpPr txBox="1"/>
          <p:nvPr/>
        </p:nvSpPr>
        <p:spPr>
          <a:xfrm>
            <a:off x="74512" y="6156321"/>
            <a:ext cx="8534400" cy="646331"/>
          </a:xfrm>
          <a:prstGeom prst="rect">
            <a:avLst/>
          </a:prstGeom>
          <a:noFill/>
        </p:spPr>
        <p:txBody>
          <a:bodyPr wrap="square" rtlCol="0">
            <a:spAutoFit/>
          </a:bodyPr>
          <a:lstStyle/>
          <a:p>
            <a:r>
              <a:rPr lang="en-GB" dirty="0" smtClean="0"/>
              <a:t>3mm marine plywood. Note - the water in the cutting machine gets dirty and stains the wood so no good for a bright varnish finish</a:t>
            </a:r>
            <a:endParaRPr lang="en-GB" dirty="0"/>
          </a:p>
        </p:txBody>
      </p:sp>
    </p:spTree>
    <p:extLst>
      <p:ext uri="{BB962C8B-B14F-4D97-AF65-F5344CB8AC3E}">
        <p14:creationId xmlns:p14="http://schemas.microsoft.com/office/powerpoint/2010/main" val="3112733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My Pictures\2016\Wembury house and garden\Rowing boat\For web\scarf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75" y="385689"/>
            <a:ext cx="4037013" cy="4775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My Pictures\2016\Wembury house and garden\Rowing boat\For web\scarfs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533900" cy="32125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4724400"/>
            <a:ext cx="3733800" cy="523220"/>
          </a:xfrm>
          <a:prstGeom prst="rect">
            <a:avLst/>
          </a:prstGeom>
          <a:noFill/>
        </p:spPr>
        <p:txBody>
          <a:bodyPr wrap="square" rtlCol="0">
            <a:spAutoFit/>
          </a:bodyPr>
          <a:lstStyle/>
          <a:p>
            <a:r>
              <a:rPr lang="en-GB" sz="2800" dirty="0" smtClean="0"/>
              <a:t>Finger joint alignment</a:t>
            </a:r>
            <a:endParaRPr lang="en-GB" sz="2800" dirty="0"/>
          </a:p>
        </p:txBody>
      </p:sp>
      <p:sp>
        <p:nvSpPr>
          <p:cNvPr id="3" name="TextBox 2"/>
          <p:cNvSpPr txBox="1"/>
          <p:nvPr/>
        </p:nvSpPr>
        <p:spPr>
          <a:xfrm>
            <a:off x="289975" y="5410200"/>
            <a:ext cx="8168225" cy="1200329"/>
          </a:xfrm>
          <a:prstGeom prst="rect">
            <a:avLst/>
          </a:prstGeom>
          <a:noFill/>
        </p:spPr>
        <p:txBody>
          <a:bodyPr wrap="square" rtlCol="0">
            <a:spAutoFit/>
          </a:bodyPr>
          <a:lstStyle/>
          <a:p>
            <a:r>
              <a:rPr lang="en-GB" dirty="0" smtClean="0"/>
              <a:t>Small marker holes were included in the waterjet cutting file so that the panels could be lined up with a (purple) string stretched across the centre of the holes. </a:t>
            </a:r>
            <a:r>
              <a:rPr lang="en-GB" dirty="0" smtClean="0"/>
              <a:t>The cutting file also included all the fastener holes needed for attaching fittings to the boat, so much easier than aligning fittings at a later stage.</a:t>
            </a:r>
            <a:endParaRPr lang="en-GB" dirty="0"/>
          </a:p>
        </p:txBody>
      </p:sp>
      <p:cxnSp>
        <p:nvCxnSpPr>
          <p:cNvPr id="5" name="Straight Arrow Connector 4"/>
          <p:cNvCxnSpPr/>
          <p:nvPr/>
        </p:nvCxnSpPr>
        <p:spPr>
          <a:xfrm flipV="1">
            <a:off x="5791200" y="3352800"/>
            <a:ext cx="1752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91200" y="762000"/>
            <a:ext cx="220980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00" y="3827722"/>
            <a:ext cx="990600" cy="646331"/>
          </a:xfrm>
          <a:prstGeom prst="rect">
            <a:avLst/>
          </a:prstGeom>
          <a:noFill/>
        </p:spPr>
        <p:txBody>
          <a:bodyPr wrap="square" rtlCol="0">
            <a:spAutoFit/>
          </a:bodyPr>
          <a:lstStyle/>
          <a:p>
            <a:r>
              <a:rPr lang="en-GB" dirty="0" smtClean="0"/>
              <a:t>Marker holes</a:t>
            </a:r>
            <a:endParaRPr lang="en-GB" dirty="0"/>
          </a:p>
        </p:txBody>
      </p:sp>
    </p:spTree>
    <p:extLst>
      <p:ext uri="{BB962C8B-B14F-4D97-AF65-F5344CB8AC3E}">
        <p14:creationId xmlns:p14="http://schemas.microsoft.com/office/powerpoint/2010/main" val="2221501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_per\Desktop\16-05-06 scarf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874" y="304800"/>
            <a:ext cx="568599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_per\Desktop\16-05-10 finished sca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874" y="3617261"/>
            <a:ext cx="5719762" cy="32194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81000"/>
            <a:ext cx="2971800" cy="3323987"/>
          </a:xfrm>
          <a:prstGeom prst="rect">
            <a:avLst/>
          </a:prstGeom>
          <a:noFill/>
        </p:spPr>
        <p:txBody>
          <a:bodyPr wrap="square" rtlCol="0">
            <a:spAutoFit/>
          </a:bodyPr>
          <a:lstStyle/>
          <a:p>
            <a:r>
              <a:rPr lang="en-GB" sz="2400" dirty="0" smtClean="0"/>
              <a:t>Finger joint gluing</a:t>
            </a:r>
          </a:p>
          <a:p>
            <a:endParaRPr lang="en-GB" sz="2400" dirty="0" smtClean="0"/>
          </a:p>
          <a:p>
            <a:r>
              <a:rPr lang="en-GB" dirty="0" smtClean="0"/>
              <a:t>One layer of thin glass cloth and epoxy on the inside surface only – the outside surface will be sheathed along with the rest of the hull exterior.</a:t>
            </a:r>
          </a:p>
          <a:p>
            <a:r>
              <a:rPr lang="en-GB" dirty="0" smtClean="0"/>
              <a:t>Thick gauge polythene sheet is peeled off after resin has cured. </a:t>
            </a:r>
            <a:endParaRPr lang="en-GB" dirty="0"/>
          </a:p>
        </p:txBody>
      </p:sp>
    </p:spTree>
    <p:extLst>
      <p:ext uri="{BB962C8B-B14F-4D97-AF65-F5344CB8AC3E}">
        <p14:creationId xmlns:p14="http://schemas.microsoft.com/office/powerpoint/2010/main" val="422727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953000"/>
            <a:ext cx="6477000" cy="923330"/>
          </a:xfrm>
          <a:prstGeom prst="rect">
            <a:avLst/>
          </a:prstGeom>
          <a:noFill/>
        </p:spPr>
        <p:txBody>
          <a:bodyPr wrap="square" rtlCol="0">
            <a:spAutoFit/>
          </a:bodyPr>
          <a:lstStyle/>
          <a:p>
            <a:r>
              <a:rPr lang="en-GB" dirty="0" smtClean="0"/>
              <a:t>Stem timber assembled from waterjet cut plywood laminations – angle grinder used to remove the ridges to leave exactly the correct shape</a:t>
            </a:r>
            <a:endParaRPr lang="en-GB" dirty="0"/>
          </a:p>
        </p:txBody>
      </p:sp>
      <p:pic>
        <p:nvPicPr>
          <p:cNvPr id="17410" name="Picture 2" descr="C:\Users\j_per\Desktop\New folder\16-05-12 Stem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39147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0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My Pictures\2016\Wembury house and garden\Rowing boat\For web\deck_carlins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916" y="70333"/>
            <a:ext cx="5820409" cy="66352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609600"/>
            <a:ext cx="2667000" cy="2431435"/>
          </a:xfrm>
          <a:prstGeom prst="rect">
            <a:avLst/>
          </a:prstGeom>
          <a:noFill/>
        </p:spPr>
        <p:txBody>
          <a:bodyPr wrap="square" rtlCol="0">
            <a:spAutoFit/>
          </a:bodyPr>
          <a:lstStyle/>
          <a:p>
            <a:r>
              <a:rPr lang="en-GB" sz="2400" dirty="0" smtClean="0"/>
              <a:t>Using router to make timbers into channel sections to save weight</a:t>
            </a:r>
          </a:p>
          <a:p>
            <a:endParaRPr lang="en-GB" sz="2400" dirty="0"/>
          </a:p>
          <a:p>
            <a:r>
              <a:rPr lang="en-GB" sz="1600" dirty="0" smtClean="0"/>
              <a:t>(not much weight saved, but it all helps)</a:t>
            </a:r>
            <a:endParaRPr lang="en-GB" sz="1600" dirty="0"/>
          </a:p>
        </p:txBody>
      </p:sp>
    </p:spTree>
    <p:extLst>
      <p:ext uri="{BB962C8B-B14F-4D97-AF65-F5344CB8AC3E}">
        <p14:creationId xmlns:p14="http://schemas.microsoft.com/office/powerpoint/2010/main" val="4231745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1842</Words>
  <Application>Microsoft Office PowerPoint</Application>
  <PresentationFormat>On-screen Show (4:3)</PresentationFormat>
  <Paragraphs>108</Paragraphs>
  <Slides>35</Slides>
  <Notes>0</Notes>
  <HiddenSlides>2</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Rowing boat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Rowing boat building project</dc:title>
  <dc:creator>John_local</dc:creator>
  <cp:lastModifiedBy>John Perry</cp:lastModifiedBy>
  <cp:revision>47</cp:revision>
  <dcterms:created xsi:type="dcterms:W3CDTF">2006-08-16T00:00:00Z</dcterms:created>
  <dcterms:modified xsi:type="dcterms:W3CDTF">2017-11-27T21:36:56Z</dcterms:modified>
</cp:coreProperties>
</file>